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6.xml" ContentType="application/vnd.openxmlformats-officedocument.presentationml.slide+xml"/>
</Types>
</file>

<file path=_rels/.rels><?xml version="1.0" encoding="UTF-8"?>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1" r:id="rId12"/>
    <p:sldId id="260" r:id="rId6"/>
  </p:sldIdLst>
  <p:sldSz cx="12192000" cy="6858000"/>
  <p:notesSz cx="7010400" cy="9296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9" d="100"/>
          <a:sy n="99" d="100"/>
        </p:scale>
        <p:origin x="10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2" Type="http://schemas.openxmlformats.org/officeDocument/2006/relationships/slide" Target="slides/slide6.xml"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24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?>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?>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?>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?>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93608" y="0"/>
            <a:ext cx="3898087" cy="6858000"/>
          </a:xfrm>
          <a:prstGeom prst="rect">
            <a:avLst/>
          </a:prstGeom>
          <a:solidFill>
            <a:srgbClr val="0E273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293608" y="0"/>
            <a:ext cx="45720" cy="6858000"/>
          </a:xfrm>
          <a:prstGeom prst="rect">
            <a:avLst/>
          </a:prstGeom>
          <a:solidFill>
            <a:srgbClr val="75AFB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logo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457200"/>
            <a:ext cx="2468880" cy="38221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66928" y="1691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75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BUILDER + GMFS JOINT VENTURE OVERVIEW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02920" y="2057400"/>
            <a:ext cx="749808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Sell More Homes —</a:t>
            </a:r>
            <a:endParaRPr lang="en-US" sz="4000" dirty="0"/>
          </a:p>
          <a:p>
            <a:pPr marL="0" indent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and Capture More Revenue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566928" y="388620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50" dirty="0">
                <a:solidFill>
                  <a:srgbClr val="D7E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your mortgage process into a growth strategy with a compliant, turnkey joint venture powered by GMFS Mortgage.</a:t>
            </a:r>
            <a:endParaRPr lang="en-US" sz="1650" dirty="0"/>
          </a:p>
        </p:txBody>
      </p:sp>
      <p:sp>
        <p:nvSpPr>
          <p:cNvPr id="8" name="Shape 5"/>
          <p:cNvSpPr/>
          <p:nvPr/>
        </p:nvSpPr>
        <p:spPr>
          <a:xfrm>
            <a:off x="585216" y="4892040"/>
            <a:ext cx="502920" cy="54864"/>
          </a:xfrm>
          <a:prstGeom prst="rect">
            <a:avLst/>
          </a:prstGeom>
          <a:solidFill>
            <a:srgbClr val="9DC7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66928" y="5074920"/>
            <a:ext cx="7223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700" i="1" dirty="0">
                <a:solidFill>
                  <a:srgbClr val="75AF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You’re already generating the traffic — now you can participate in the financing.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566928" y="6355080"/>
            <a:ext cx="7498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AFC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gmfsmortgage.com/joint-venture</a:t>
            </a:r>
            <a:r>
              <a:rPr lang="en-US" sz="1150" b="1" kern="0" spc="100" dirty="0">
                <a:solidFill>
                  <a:srgbClr val="335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      •      </a:t>
            </a:r>
            <a:r>
              <a:rPr lang="en-US" sz="1150" b="1" kern="0" spc="100" dirty="0">
                <a:solidFill>
                  <a:srgbClr val="AFC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GMFS LLC  NMLS #64997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8613648" y="640080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75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PROVEN PERFORMANCE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613648" y="969264"/>
            <a:ext cx="457200" cy="45720"/>
          </a:xfrm>
          <a:prstGeom prst="rect">
            <a:avLst/>
          </a:prstGeom>
          <a:solidFill>
            <a:srgbClr val="9DC7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8613648" y="1325880"/>
            <a:ext cx="32918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1,280</a:t>
            </a:r>
            <a:endParaRPr lang="en-US" sz="4000" dirty="0"/>
          </a:p>
        </p:txBody>
      </p:sp>
      <p:sp>
        <p:nvSpPr>
          <p:cNvPr id="14" name="Text 11"/>
          <p:cNvSpPr/>
          <p:nvPr/>
        </p:nvSpPr>
        <p:spPr>
          <a:xfrm>
            <a:off x="8613648" y="2075688"/>
            <a:ext cx="3291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50" dirty="0">
                <a:solidFill>
                  <a:srgbClr val="BFD2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Loans closed through GMFS joint ventures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613648" y="2743200"/>
            <a:ext cx="3154680" cy="0"/>
          </a:xfrm>
          <a:prstGeom prst="line">
            <a:avLst/>
          </a:prstGeom>
          <a:noFill/>
          <a:ln w="12700">
            <a:solidFill>
              <a:srgbClr val="2C4A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8613648" y="3017520"/>
            <a:ext cx="32918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$377.5M+</a:t>
            </a:r>
            <a:endParaRPr lang="en-US" sz="4000" dirty="0"/>
          </a:p>
        </p:txBody>
      </p:sp>
      <p:sp>
        <p:nvSpPr>
          <p:cNvPr id="17" name="Text 14"/>
          <p:cNvSpPr/>
          <p:nvPr/>
        </p:nvSpPr>
        <p:spPr>
          <a:xfrm>
            <a:off x="8613648" y="3767328"/>
            <a:ext cx="3291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50" dirty="0">
                <a:solidFill>
                  <a:srgbClr val="BFD2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funded loan volume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613648" y="4434840"/>
            <a:ext cx="3154680" cy="0"/>
          </a:xfrm>
          <a:prstGeom prst="line">
            <a:avLst/>
          </a:prstGeom>
          <a:noFill/>
          <a:ln w="12700">
            <a:solidFill>
              <a:srgbClr val="2C4A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8613648" y="4709160"/>
            <a:ext cx="32918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150,000+</a:t>
            </a:r>
            <a:endParaRPr lang="en-US" sz="4000" dirty="0"/>
          </a:p>
        </p:txBody>
      </p:sp>
      <p:sp>
        <p:nvSpPr>
          <p:cNvPr id="20" name="Text 17"/>
          <p:cNvSpPr/>
          <p:nvPr/>
        </p:nvSpPr>
        <p:spPr>
          <a:xfrm>
            <a:off x="8613648" y="5458968"/>
            <a:ext cx="3291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50" dirty="0">
                <a:solidFill>
                  <a:srgbClr val="BFD2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Homeowners served since 1999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411480"/>
            <a:ext cx="2194560" cy="34015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1208" y="12344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335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 JOINT VENTURE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02920" y="1517904"/>
            <a:ext cx="11201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50" b="1" dirty="0">
                <a:solidFill>
                  <a:srgbClr val="1333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Turn Financing Into a Profit-Driving Extension of Your Sales Process</a:t>
            </a:r>
            <a:endParaRPr lang="en-US" sz="2150" dirty="0"/>
          </a:p>
        </p:txBody>
      </p:sp>
      <p:sp>
        <p:nvSpPr>
          <p:cNvPr id="5" name="Shape 2"/>
          <p:cNvSpPr/>
          <p:nvPr/>
        </p:nvSpPr>
        <p:spPr>
          <a:xfrm>
            <a:off x="502920" y="2029968"/>
            <a:ext cx="5486400" cy="384048"/>
          </a:xfrm>
          <a:prstGeom prst="rect">
            <a:avLst/>
          </a:prstGeom>
          <a:solidFill>
            <a:srgbClr val="1333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02920" y="2029968"/>
            <a:ext cx="73152" cy="384048"/>
          </a:xfrm>
          <a:prstGeom prst="rect">
            <a:avLst/>
          </a:prstGeom>
          <a:solidFill>
            <a:srgbClr val="9DC7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67512" y="2029968"/>
            <a:ext cx="5303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BUILDER BENEFITS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502920" y="2487168"/>
            <a:ext cx="5486400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D5DE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502920" y="2487168"/>
            <a:ext cx="64008" cy="932688"/>
          </a:xfrm>
          <a:prstGeom prst="rect">
            <a:avLst/>
          </a:prstGeom>
          <a:solidFill>
            <a:srgbClr val="9DC7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722376" y="2578608"/>
            <a:ext cx="51206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33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More Revenue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722376" y="2907792"/>
            <a:ext cx="5102352" cy="429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Earn on the mortgage side of every closing — higher capture, less fallout, stronger approvals.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502920" y="3543300"/>
            <a:ext cx="5486400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D5DE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502920" y="3543300"/>
            <a:ext cx="64008" cy="932688"/>
          </a:xfrm>
          <a:prstGeom prst="rect">
            <a:avLst/>
          </a:prstGeom>
          <a:solidFill>
            <a:srgbClr val="9DC7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722376" y="3634740"/>
            <a:ext cx="51206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33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Accelerate Sales Velocity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722376" y="3963924"/>
            <a:ext cx="5102352" cy="429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buyers to decisions faster with rates, incentives and buydowns structured on the spot.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02920" y="4599432"/>
            <a:ext cx="5486400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D5DE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502920" y="4599432"/>
            <a:ext cx="64008" cy="932688"/>
          </a:xfrm>
          <a:prstGeom prst="rect">
            <a:avLst/>
          </a:prstGeom>
          <a:solidFill>
            <a:srgbClr val="9DC7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722376" y="4690872"/>
            <a:ext cx="51206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33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 Qualification</a:t>
            </a:r>
            <a:endParaRPr lang="en-US" sz="1450" dirty="0"/>
          </a:p>
        </p:txBody>
      </p:sp>
      <p:sp>
        <p:nvSpPr>
          <p:cNvPr id="19" name="Text 16"/>
          <p:cNvSpPr/>
          <p:nvPr/>
        </p:nvSpPr>
        <p:spPr>
          <a:xfrm>
            <a:off x="722376" y="5020056"/>
            <a:ext cx="5102352" cy="429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more buyers qualified and ready with in-network underwriting and creative solutions.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502920" y="5655564"/>
            <a:ext cx="5486400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D5DE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502920" y="5655564"/>
            <a:ext cx="64008" cy="932688"/>
          </a:xfrm>
          <a:prstGeom prst="rect">
            <a:avLst/>
          </a:prstGeom>
          <a:solidFill>
            <a:srgbClr val="9DC7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722376" y="5747004"/>
            <a:ext cx="51206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33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Offer Below-Market Options</a:t>
            </a:r>
            <a:endParaRPr lang="en-US" sz="1450" dirty="0"/>
          </a:p>
        </p:txBody>
      </p:sp>
      <p:sp>
        <p:nvSpPr>
          <p:cNvPr id="23" name="Text 20"/>
          <p:cNvSpPr/>
          <p:nvPr/>
        </p:nvSpPr>
        <p:spPr>
          <a:xfrm>
            <a:off x="722376" y="6076188"/>
            <a:ext cx="5102352" cy="429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forward commitments and buydown strategies to deliver standout pricing to buyers.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6245352" y="2029968"/>
            <a:ext cx="5440680" cy="384048"/>
          </a:xfrm>
          <a:prstGeom prst="rect">
            <a:avLst/>
          </a:prstGeom>
          <a:solidFill>
            <a:srgbClr val="1333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2"/>
          <p:cNvSpPr/>
          <p:nvPr/>
        </p:nvSpPr>
        <p:spPr>
          <a:xfrm>
            <a:off x="6245352" y="2029968"/>
            <a:ext cx="73152" cy="384048"/>
          </a:xfrm>
          <a:prstGeom prst="rect">
            <a:avLst/>
          </a:prstGeom>
          <a:solidFill>
            <a:srgbClr val="9DC7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6409944" y="2029968"/>
            <a:ext cx="5257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TURNKEY PLATFORM</a:t>
            </a:r>
            <a:endParaRPr lang="en-US" sz="1250" dirty="0"/>
          </a:p>
        </p:txBody>
      </p:sp>
      <p:sp>
        <p:nvSpPr>
          <p:cNvPr id="27" name="Shape 24"/>
          <p:cNvSpPr/>
          <p:nvPr/>
        </p:nvSpPr>
        <p:spPr>
          <a:xfrm>
            <a:off x="6245352" y="2487168"/>
            <a:ext cx="5440680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D5DE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5"/>
          <p:cNvSpPr/>
          <p:nvPr/>
        </p:nvSpPr>
        <p:spPr>
          <a:xfrm>
            <a:off x="6245352" y="2487168"/>
            <a:ext cx="64008" cy="932688"/>
          </a:xfrm>
          <a:prstGeom prst="rect">
            <a:avLst/>
          </a:prstGeom>
          <a:solidFill>
            <a:srgbClr val="75AF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6"/>
          <p:cNvSpPr/>
          <p:nvPr/>
        </p:nvSpPr>
        <p:spPr>
          <a:xfrm>
            <a:off x="6464808" y="2578608"/>
            <a:ext cx="5074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33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Turnkey Mortgage Platform</a:t>
            </a:r>
            <a:endParaRPr lang="en-US" sz="1450" dirty="0"/>
          </a:p>
        </p:txBody>
      </p:sp>
      <p:sp>
        <p:nvSpPr>
          <p:cNvPr id="30" name="Text 27"/>
          <p:cNvSpPr/>
          <p:nvPr/>
        </p:nvSpPr>
        <p:spPr>
          <a:xfrm>
            <a:off x="6464808" y="2907792"/>
            <a:ext cx="5056632" cy="429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quickly without building a mortgage company from scratch — we provide the infrastructure, staffing and expertise.</a:t>
            </a:r>
            <a:endParaRPr lang="en-US" sz="1150" dirty="0"/>
          </a:p>
        </p:txBody>
      </p:sp>
      <p:sp>
        <p:nvSpPr>
          <p:cNvPr id="31" name="Shape 28"/>
          <p:cNvSpPr/>
          <p:nvPr/>
        </p:nvSpPr>
        <p:spPr>
          <a:xfrm>
            <a:off x="6245352" y="3543300"/>
            <a:ext cx="5440680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D5DE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29"/>
          <p:cNvSpPr/>
          <p:nvPr/>
        </p:nvSpPr>
        <p:spPr>
          <a:xfrm>
            <a:off x="6245352" y="3543300"/>
            <a:ext cx="64008" cy="932688"/>
          </a:xfrm>
          <a:prstGeom prst="rect">
            <a:avLst/>
          </a:prstGeom>
          <a:solidFill>
            <a:srgbClr val="75AF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0"/>
          <p:cNvSpPr/>
          <p:nvPr/>
        </p:nvSpPr>
        <p:spPr>
          <a:xfrm>
            <a:off x="6464808" y="3634740"/>
            <a:ext cx="5074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33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Without Complexity</a:t>
            </a:r>
            <a:endParaRPr lang="en-US" sz="1450" dirty="0"/>
          </a:p>
        </p:txBody>
      </p:sp>
      <p:sp>
        <p:nvSpPr>
          <p:cNvPr id="34" name="Text 31"/>
          <p:cNvSpPr/>
          <p:nvPr/>
        </p:nvSpPr>
        <p:spPr>
          <a:xfrm>
            <a:off x="6464808" y="3963924"/>
            <a:ext cx="5056632" cy="429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JV model is structured to meet regulatory requirements while reducing operational risk.</a:t>
            </a:r>
            <a:endParaRPr lang="en-US" sz="1150" dirty="0"/>
          </a:p>
        </p:txBody>
      </p:sp>
      <p:sp>
        <p:nvSpPr>
          <p:cNvPr id="35" name="Shape 32"/>
          <p:cNvSpPr/>
          <p:nvPr/>
        </p:nvSpPr>
        <p:spPr>
          <a:xfrm>
            <a:off x="6245352" y="4599432"/>
            <a:ext cx="5440680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D5DE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3"/>
          <p:cNvSpPr/>
          <p:nvPr/>
        </p:nvSpPr>
        <p:spPr>
          <a:xfrm>
            <a:off x="6245352" y="4599432"/>
            <a:ext cx="64008" cy="932688"/>
          </a:xfrm>
          <a:prstGeom prst="rect">
            <a:avLst/>
          </a:prstGeom>
          <a:solidFill>
            <a:srgbClr val="75AF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4"/>
          <p:cNvSpPr/>
          <p:nvPr/>
        </p:nvSpPr>
        <p:spPr>
          <a:xfrm>
            <a:off x="6464808" y="4690872"/>
            <a:ext cx="5074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33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Support That Scales</a:t>
            </a:r>
            <a:endParaRPr lang="en-US" sz="1450" dirty="0"/>
          </a:p>
        </p:txBody>
      </p:sp>
      <p:sp>
        <p:nvSpPr>
          <p:cNvPr id="38" name="Text 35"/>
          <p:cNvSpPr/>
          <p:nvPr/>
        </p:nvSpPr>
        <p:spPr>
          <a:xfrm>
            <a:off x="6464808" y="5020056"/>
            <a:ext cx="5056632" cy="429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payroll and HR to technology and marketing, we provide everything to run efficiently.</a:t>
            </a:r>
            <a:endParaRPr lang="en-US" sz="1150" dirty="0"/>
          </a:p>
        </p:txBody>
      </p:sp>
      <p:sp>
        <p:nvSpPr>
          <p:cNvPr id="39" name="Shape 36"/>
          <p:cNvSpPr/>
          <p:nvPr/>
        </p:nvSpPr>
        <p:spPr>
          <a:xfrm>
            <a:off x="6245352" y="5655564"/>
            <a:ext cx="5440680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D5DE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7"/>
          <p:cNvSpPr/>
          <p:nvPr/>
        </p:nvSpPr>
        <p:spPr>
          <a:xfrm>
            <a:off x="6245352" y="5655564"/>
            <a:ext cx="64008" cy="932688"/>
          </a:xfrm>
          <a:prstGeom prst="rect">
            <a:avLst/>
          </a:prstGeom>
          <a:solidFill>
            <a:srgbClr val="75AF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Text 38"/>
          <p:cNvSpPr/>
          <p:nvPr/>
        </p:nvSpPr>
        <p:spPr>
          <a:xfrm>
            <a:off x="6464808" y="5747004"/>
            <a:ext cx="5074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33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Seamless Buyer Experience</a:t>
            </a:r>
            <a:endParaRPr lang="en-US" sz="1450" dirty="0"/>
          </a:p>
        </p:txBody>
      </p:sp>
      <p:sp>
        <p:nvSpPr>
          <p:cNvPr id="42" name="Text 39"/>
          <p:cNvSpPr/>
          <p:nvPr/>
        </p:nvSpPr>
        <p:spPr>
          <a:xfrm>
            <a:off x="6464808" y="6076188"/>
            <a:ext cx="5056632" cy="429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Faster approvals, clear communication and predictable closings — protecting your reputation.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75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86384"/>
            <a:ext cx="11155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Five Ways the JV Pays Off for Builders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524000"/>
            <a:ext cx="2194560" cy="2844800"/>
          </a:xfrm>
          <a:prstGeom prst="rect">
            <a:avLst/>
          </a:prstGeom>
          <a:solidFill>
            <a:srgbClr val="0E2735"/>
          </a:solidFill>
          <a:ln w="12700">
            <a:solidFill>
              <a:srgbClr val="75AFB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02920" y="1524000"/>
            <a:ext cx="2194560" cy="82296"/>
          </a:xfrm>
          <a:prstGeom prst="rect">
            <a:avLst/>
          </a:prstGeom>
          <a:solidFill>
            <a:srgbClr val="9DC7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67512" y="196596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75AF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85800" y="2560320"/>
            <a:ext cx="186537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2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Revenue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85800" y="3108960"/>
            <a:ext cx="1847088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96000"/>
              </a:lnSpc>
              <a:buNone/>
            </a:pPr>
            <a:r>
              <a:rPr lang="en-US" sz="1100" dirty="0">
                <a:solidFill>
                  <a:srgbClr val="C6D5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Earn on the mortgage side of every closing. Higher capture rates mean more closings and less fallout.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95321" y="1524000"/>
            <a:ext cx="2194560" cy="2844800"/>
          </a:xfrm>
          <a:prstGeom prst="rect">
            <a:avLst/>
          </a:prstGeom>
          <a:solidFill>
            <a:srgbClr val="0E2735"/>
          </a:solidFill>
          <a:ln w="12700">
            <a:solidFill>
              <a:srgbClr val="75AFB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795321" y="1524000"/>
            <a:ext cx="2194560" cy="82296"/>
          </a:xfrm>
          <a:prstGeom prst="rect">
            <a:avLst/>
          </a:prstGeom>
          <a:solidFill>
            <a:srgbClr val="9DC7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959913" y="196596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75AF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2978201" y="2560320"/>
            <a:ext cx="186537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2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Faster Sales Cycles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2978201" y="3108960"/>
            <a:ext cx="1847088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96000"/>
              </a:lnSpc>
              <a:buNone/>
            </a:pPr>
            <a:r>
              <a:rPr lang="en-US" sz="1100" dirty="0">
                <a:solidFill>
                  <a:srgbClr val="C6D5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 payments, rates and incentives on the spot. Use buydowns to close faster and protect margins.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087722" y="1524000"/>
            <a:ext cx="2194560" cy="2844800"/>
          </a:xfrm>
          <a:prstGeom prst="rect">
            <a:avLst/>
          </a:prstGeom>
          <a:solidFill>
            <a:srgbClr val="0E2735"/>
          </a:solidFill>
          <a:ln w="12700">
            <a:solidFill>
              <a:srgbClr val="75AFB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087722" y="1524000"/>
            <a:ext cx="2194560" cy="82296"/>
          </a:xfrm>
          <a:prstGeom prst="rect">
            <a:avLst/>
          </a:prstGeom>
          <a:solidFill>
            <a:srgbClr val="9DC7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252314" y="196596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75AF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5270602" y="2560320"/>
            <a:ext cx="186537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2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Control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5270602" y="3108960"/>
            <a:ext cx="1847088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96000"/>
              </a:lnSpc>
              <a:buNone/>
            </a:pPr>
            <a:r>
              <a:rPr lang="en-US" sz="1100" dirty="0">
                <a:solidFill>
                  <a:srgbClr val="C6D5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Forward commitments help stabilize and lock favorable rates across your pipeline against market swings.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7380122" y="1524000"/>
            <a:ext cx="2194560" cy="2844800"/>
          </a:xfrm>
          <a:prstGeom prst="rect">
            <a:avLst/>
          </a:prstGeom>
          <a:solidFill>
            <a:srgbClr val="0E2735"/>
          </a:solidFill>
          <a:ln w="12700">
            <a:solidFill>
              <a:srgbClr val="75AFB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380122" y="1524000"/>
            <a:ext cx="2194560" cy="82296"/>
          </a:xfrm>
          <a:prstGeom prst="rect">
            <a:avLst/>
          </a:prstGeom>
          <a:solidFill>
            <a:srgbClr val="9DC7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544714" y="196596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75AF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3000" dirty="0"/>
          </a:p>
        </p:txBody>
      </p:sp>
      <p:sp>
        <p:nvSpPr>
          <p:cNvPr id="22" name="Text 20"/>
          <p:cNvSpPr/>
          <p:nvPr/>
        </p:nvSpPr>
        <p:spPr>
          <a:xfrm>
            <a:off x="7563002" y="2560320"/>
            <a:ext cx="186537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2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Value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7563002" y="3108960"/>
            <a:ext cx="1847088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96000"/>
              </a:lnSpc>
              <a:buNone/>
            </a:pPr>
            <a:r>
              <a:rPr lang="en-US" sz="1100" dirty="0">
                <a:solidFill>
                  <a:srgbClr val="C6D5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 connected after closing to drive future refi, repeat purchase and referral business.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9672523" y="1524000"/>
            <a:ext cx="2194560" cy="2844800"/>
          </a:xfrm>
          <a:prstGeom prst="rect">
            <a:avLst/>
          </a:prstGeom>
          <a:solidFill>
            <a:srgbClr val="0E2735"/>
          </a:solidFill>
          <a:ln w="12700">
            <a:solidFill>
              <a:srgbClr val="75AFB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9672523" y="1524000"/>
            <a:ext cx="2194560" cy="82296"/>
          </a:xfrm>
          <a:prstGeom prst="rect">
            <a:avLst/>
          </a:prstGeom>
          <a:solidFill>
            <a:srgbClr val="9DC7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9837115" y="196596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75AF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3000" dirty="0"/>
          </a:p>
        </p:txBody>
      </p:sp>
      <p:sp>
        <p:nvSpPr>
          <p:cNvPr id="27" name="Text 25"/>
          <p:cNvSpPr/>
          <p:nvPr/>
        </p:nvSpPr>
        <p:spPr>
          <a:xfrm>
            <a:off x="9855403" y="2560320"/>
            <a:ext cx="186537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2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Lift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9855403" y="3108960"/>
            <a:ext cx="1847088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96000"/>
              </a:lnSpc>
              <a:buNone/>
            </a:pPr>
            <a:r>
              <a:rPr lang="en-US" sz="1100" dirty="0">
                <a:solidFill>
                  <a:srgbClr val="C6D5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Compliance, ops, underwriting and pricing are all managed by GMFS — the benefit without the infrastructure.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02920" y="4498848"/>
            <a:ext cx="11183112" cy="0"/>
          </a:xfrm>
          <a:prstGeom prst="line">
            <a:avLst/>
          </a:prstGeom>
          <a:noFill/>
          <a:ln w="12700">
            <a:solidFill>
              <a:srgbClr val="2C4A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548640" y="46817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9DC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SETS US APART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502920" y="5111496"/>
            <a:ext cx="54864" cy="1097280"/>
          </a:xfrm>
          <a:prstGeom prst="rect">
            <a:avLst/>
          </a:prstGeom>
          <a:solidFill>
            <a:srgbClr val="335C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85800" y="5074920"/>
            <a:ext cx="254203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5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Established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685800" y="5404104"/>
            <a:ext cx="2523744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6000"/>
              </a:lnSpc>
              <a:buNone/>
            </a:pPr>
            <a:r>
              <a:rPr lang="en-US" sz="1100" dirty="0">
                <a:solidFill>
                  <a:srgbClr val="C6D5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Helping people become homeowners since 1999, across 23 states.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3328416" y="5111496"/>
            <a:ext cx="54864" cy="1097280"/>
          </a:xfrm>
          <a:prstGeom prst="rect">
            <a:avLst/>
          </a:prstGeom>
          <a:solidFill>
            <a:srgbClr val="335C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3511296" y="5074920"/>
            <a:ext cx="254203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5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3511296" y="5404104"/>
            <a:ext cx="2523744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6000"/>
              </a:lnSpc>
              <a:buNone/>
            </a:pPr>
            <a:r>
              <a:rPr lang="en-US" sz="1100" dirty="0">
                <a:solidFill>
                  <a:srgbClr val="C6D5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Processing to closing under one roof — fewer hiccups, faster closings.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6153912" y="5111496"/>
            <a:ext cx="54864" cy="1097280"/>
          </a:xfrm>
          <a:prstGeom prst="rect">
            <a:avLst/>
          </a:prstGeom>
          <a:solidFill>
            <a:srgbClr val="335C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6336792" y="5074920"/>
            <a:ext cx="254203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5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Trusted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6336792" y="5404104"/>
            <a:ext cx="2523744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6000"/>
              </a:lnSpc>
              <a:buNone/>
            </a:pPr>
            <a:r>
              <a:rPr lang="en-US" sz="1100" dirty="0">
                <a:solidFill>
                  <a:srgbClr val="C6D5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A+ BBB rating and the Torch Award for Marketplace Trust.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8979408" y="5111496"/>
            <a:ext cx="54864" cy="1097280"/>
          </a:xfrm>
          <a:prstGeom prst="rect">
            <a:avLst/>
          </a:prstGeom>
          <a:solidFill>
            <a:srgbClr val="335C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9162288" y="5074920"/>
            <a:ext cx="254203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5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Experienced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9162288" y="5404104"/>
            <a:ext cx="2523744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6000"/>
              </a:lnSpc>
              <a:buNone/>
            </a:pPr>
            <a:r>
              <a:rPr lang="en-US" sz="1100" dirty="0">
                <a:solidFill>
                  <a:srgbClr val="C6D5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team averaging 14+ years in the mortgage industry.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411480"/>
            <a:ext cx="2194560" cy="34015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1208" y="12344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335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JV TOOLKIT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02920" y="1536192"/>
            <a:ext cx="11155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33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Full Operation, Ready to Run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502920" y="2084832"/>
            <a:ext cx="544068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5DE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02920" y="2084832"/>
            <a:ext cx="5440680" cy="457200"/>
          </a:xfrm>
          <a:prstGeom prst="rect">
            <a:avLst/>
          </a:prstGeom>
          <a:solidFill>
            <a:srgbClr val="1333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502920" y="2084832"/>
            <a:ext cx="82296" cy="457200"/>
          </a:xfrm>
          <a:prstGeom prst="rect">
            <a:avLst/>
          </a:prstGeom>
          <a:solidFill>
            <a:srgbClr val="75AF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04088" y="2084832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740664" y="2688336"/>
            <a:ext cx="49834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mortgage platform — 24/7 loan visibility</a:t>
            </a:r>
            <a:endParaRPr lang="en-US" sz="1200" dirty="0"/>
          </a:p>
          <a:p>
            <a:pPr marL="152400" indent="-1524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app for you and your clients</a:t>
            </a:r>
            <a:endParaRPr lang="en-US" sz="1200" dirty="0"/>
          </a:p>
          <a:p>
            <a:pPr marL="152400" indent="-1524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e-Close for remote document signing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245352" y="2084832"/>
            <a:ext cx="544068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5DE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6245352" y="2084832"/>
            <a:ext cx="5440680" cy="457200"/>
          </a:xfrm>
          <a:prstGeom prst="rect">
            <a:avLst/>
          </a:prstGeom>
          <a:solidFill>
            <a:srgbClr val="1333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6245352" y="2084832"/>
            <a:ext cx="82296" cy="457200"/>
          </a:xfrm>
          <a:prstGeom prst="rect">
            <a:avLst/>
          </a:prstGeom>
          <a:solidFill>
            <a:srgbClr val="9DC7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446520" y="2084832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6483096" y="2688336"/>
            <a:ext cx="49834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Conventional &amp; Government (FHA, USDA, VA)</a:t>
            </a:r>
            <a:endParaRPr lang="en-US" sz="1200" dirty="0"/>
          </a:p>
          <a:p>
            <a:pPr marL="152400" indent="-1524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DSCR, bank statement &amp; specialty programs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502920" y="4425696"/>
            <a:ext cx="544068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5DE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502920" y="4425696"/>
            <a:ext cx="5440680" cy="457200"/>
          </a:xfrm>
          <a:prstGeom prst="rect">
            <a:avLst/>
          </a:prstGeom>
          <a:solidFill>
            <a:srgbClr val="1333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502920" y="4425696"/>
            <a:ext cx="82296" cy="457200"/>
          </a:xfrm>
          <a:prstGeom prst="rect">
            <a:avLst/>
          </a:prstGeom>
          <a:solidFill>
            <a:srgbClr val="335C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704088" y="4425696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&amp; SUPPORT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740664" y="5029200"/>
            <a:ext cx="49834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Finance, accounting &amp; post-closing ops</a:t>
            </a:r>
            <a:endParaRPr lang="en-US" sz="1200" dirty="0"/>
          </a:p>
          <a:p>
            <a:pPr marL="152400" indent="-1524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Compliance, audit &amp; vendor management</a:t>
            </a:r>
            <a:endParaRPr lang="en-US" sz="1200" dirty="0"/>
          </a:p>
          <a:p>
            <a:pPr marL="152400" indent="-1524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HR, marketing, training &amp; analytics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6245352" y="4425696"/>
            <a:ext cx="544068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5DE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6245352" y="4425696"/>
            <a:ext cx="5440680" cy="457200"/>
          </a:xfrm>
          <a:prstGeom prst="rect">
            <a:avLst/>
          </a:prstGeom>
          <a:solidFill>
            <a:srgbClr val="1333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6245352" y="4425696"/>
            <a:ext cx="82296" cy="457200"/>
          </a:xfrm>
          <a:prstGeom prst="rect">
            <a:avLst/>
          </a:prstGeom>
          <a:solidFill>
            <a:srgbClr val="75AF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6446520" y="4425696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&amp; COMPLIANCE</a:t>
            </a:r>
            <a:endParaRPr lang="en-US" sz="1350" dirty="0"/>
          </a:p>
        </p:txBody>
      </p:sp>
      <p:sp>
        <p:nvSpPr>
          <p:cNvPr id="24" name="Text 21"/>
          <p:cNvSpPr/>
          <p:nvPr/>
        </p:nvSpPr>
        <p:spPr>
          <a:xfrm>
            <a:off x="6483096" y="5029200"/>
            <a:ext cx="49834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guidance built in</a:t>
            </a:r>
            <a:endParaRPr lang="en-US" sz="1200" dirty="0"/>
          </a:p>
          <a:p>
            <a:pPr marL="152400" indent="-1524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loans meet compliance standards</a:t>
            </a:r>
            <a:endParaRPr lang="en-US" sz="1200" dirty="0"/>
          </a:p>
          <a:p>
            <a:pPr marL="152400" indent="-1524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Protects your business and your buyers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502920"/>
            <a:ext cx="2468880" cy="38221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1417320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75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BOTTOM LINE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02920" y="173736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Let’s Make Home Happen.</a:t>
            </a:r>
            <a:endParaRPr lang="en-US" sz="3300" dirty="0"/>
          </a:p>
        </p:txBody>
      </p:sp>
      <p:sp>
        <p:nvSpPr>
          <p:cNvPr id="5" name="Text 2"/>
          <p:cNvSpPr/>
          <p:nvPr/>
        </p:nvSpPr>
        <p:spPr>
          <a:xfrm>
            <a:off x="566928" y="2697480"/>
            <a:ext cx="66751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dirty="0">
                <a:solidFill>
                  <a:srgbClr val="D7E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isn’t just financing — it’s a smarter way to drive margin, increase conversions, and build long-term revenue off every home you sell.</a:t>
            </a:r>
            <a:endParaRPr lang="en-US" sz="1550" dirty="0"/>
          </a:p>
        </p:txBody>
      </p:sp>
      <p:sp>
        <p:nvSpPr>
          <p:cNvPr id="6" name="Shape 3"/>
          <p:cNvSpPr/>
          <p:nvPr/>
        </p:nvSpPr>
        <p:spPr>
          <a:xfrm>
            <a:off x="585216" y="3794760"/>
            <a:ext cx="502920" cy="54864"/>
          </a:xfrm>
          <a:prstGeom prst="rect">
            <a:avLst/>
          </a:prstGeom>
          <a:solidFill>
            <a:srgbClr val="9DC7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566928" y="3977640"/>
            <a:ext cx="6675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500" i="1" dirty="0">
                <a:solidFill>
                  <a:srgbClr val="75AF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Sell more homes. Control the deal. Create long-term value — without building or managing a lending operation.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66928" y="4983480"/>
            <a:ext cx="6675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BFD2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a builder strategy call to map out your joint venture and start capturing revenue on every home you sell.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7818120" y="660400"/>
            <a:ext cx="3913632" cy="5054600"/>
          </a:xfrm>
          <a:prstGeom prst="rect">
            <a:avLst/>
          </a:prstGeom>
          <a:solidFill>
            <a:srgbClr val="0E2735"/>
          </a:solidFill>
          <a:ln w="15875">
            <a:solidFill>
              <a:srgbClr val="75AFB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7818120" y="660400"/>
            <a:ext cx="3913632" cy="91440"/>
          </a:xfrm>
          <a:prstGeom prst="rect">
            <a:avLst/>
          </a:prstGeom>
          <a:solidFill>
            <a:srgbClr val="9DC7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8092440" y="1682496"/>
            <a:ext cx="33649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Aimia “Mimi” Mire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8092440" y="2148840"/>
            <a:ext cx="336499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50" dirty="0">
                <a:solidFill>
                  <a:srgbClr val="75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 of Builder Joint Venture Development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8092440" y="2743200"/>
            <a:ext cx="3364992" cy="0"/>
          </a:xfrm>
          <a:prstGeom prst="line">
            <a:avLst/>
          </a:prstGeom>
          <a:noFill/>
          <a:ln w="12700">
            <a:solidFill>
              <a:srgbClr val="2C4A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092440" y="2907792"/>
            <a:ext cx="336499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7E97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PHONE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8092440" y="3108960"/>
            <a:ext cx="341071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(337) 857-5057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8092440" y="3493008"/>
            <a:ext cx="336499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7E97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8092440" y="3694176"/>
            <a:ext cx="341071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mmire@gmfslending.com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8092440" y="4078224"/>
            <a:ext cx="336499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7E97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8092440" y="4279392"/>
            <a:ext cx="341071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gmfsmortgage.com/joint-venture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8092440" y="4754880"/>
            <a:ext cx="3364992" cy="0"/>
          </a:xfrm>
          <a:prstGeom prst="line">
            <a:avLst/>
          </a:prstGeom>
          <a:noFill/>
          <a:ln w="12700">
            <a:solidFill>
              <a:srgbClr val="2C4A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8092440" y="4864608"/>
            <a:ext cx="336499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BFD2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NMLS #134909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8092440" y="5084064"/>
            <a:ext cx="336499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2000"/>
              </a:lnSpc>
              <a:buNone/>
            </a:pPr>
            <a:r>
              <a:rPr lang="en-US" sz="850" i="1" dirty="0">
                <a:solidFill>
                  <a:srgbClr val="7E97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AHBA Board of Directors &amp; Build PAC Chair  •  LHBA Associate Council Vice Chairman  •  NAHB Associate Leadership</a:t>
            </a:r>
            <a:endParaRPr lang="en-US" sz="850" dirty="0"/>
          </a:p>
        </p:txBody>
      </p:sp>
      <p:sp>
        <p:nvSpPr>
          <p:cNvPr id="23" name="Shape 20"/>
          <p:cNvSpPr/>
          <p:nvPr/>
        </p:nvSpPr>
        <p:spPr>
          <a:xfrm>
            <a:off x="0" y="6053328"/>
            <a:ext cx="12191695" cy="804672"/>
          </a:xfrm>
          <a:prstGeom prst="rect">
            <a:avLst/>
          </a:prstGeom>
          <a:solidFill>
            <a:srgbClr val="0E273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548640" y="6163056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AFC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⌂  Equal Housing Lender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3566160" y="6126480"/>
            <a:ext cx="822960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2000"/>
              </a:lnSpc>
              <a:buNone/>
            </a:pPr>
            <a:r>
              <a:rPr lang="en-US" sz="760" dirty="0">
                <a:solidFill>
                  <a:srgbClr val="8FA6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loans subject to credit and property approval. All mortgages originated by GMFS LLC, NMLS ID #64997, 7389 Florida Blvd. Suite 200A, Baton Rouge, LA 70806. The retail division of GMFS LLC is DBA “GMFS Mortgage.” Not available in all states. For a complete listing of NMLS license numbers, visit www.nmlsconsumeraccess.org.</a:t>
            </a:r>
            <a:endParaRPr lang="en-US" sz="7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548640" y="502920"/>
            <a:ext cx="900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75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STUDY: LH LENDING</a:t>
            </a:r>
            <a:endParaRPr lang="en-US" sz="1200" dirty="0"/>
          </a:p>
        </p:txBody>
      </p:sp>
      <p:sp>
        <p:nvSpPr>
          <p:cNvPr id="3" name="Title"/>
          <p:cNvSpPr/>
          <p:nvPr/>
        </p:nvSpPr>
        <p:spPr>
          <a:xfrm>
            <a:off x="502920" y="880000"/>
            <a:ext cx="11186160" cy="90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Real Results. Real Relationships.</a:t>
            </a:r>
            <a:endParaRPr lang="en-US" sz="3600" dirty="0"/>
          </a:p>
        </p:txBody>
      </p:sp>
      <p:sp>
        <p:nvSpPr>
          <p:cNvPr id="4" name="Subtitle"/>
          <p:cNvSpPr/>
          <p:nvPr/>
        </p:nvSpPr>
        <p:spPr>
          <a:xfrm>
            <a:off x="502920" y="1790000"/>
            <a:ext cx="9000000" cy="32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75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Hear directly from Level Homes about their GMFS joint venture.</a:t>
            </a:r>
            <a:endParaRPr lang="en-US" sz="1500" dirty="0"/>
          </a:p>
        </p:txBody>
      </p:sp>
      <p:sp>
        <p:nvSpPr>
          <p:cNvPr id="5" name="StatA num"/>
          <p:cNvSpPr/>
          <p:nvPr/>
        </p:nvSpPr>
        <p:spPr>
          <a:xfrm>
            <a:off x="502920" y="2300000"/>
            <a:ext cx="3000000" cy="11200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1,280</a:t>
            </a:r>
            <a:endParaRPr lang="en-US" sz="5400" dirty="0"/>
          </a:p>
        </p:txBody>
      </p:sp>
      <p:sp>
        <p:nvSpPr>
          <p:cNvPr id="6" name="StatA label"/>
          <p:cNvSpPr/>
          <p:nvPr/>
        </p:nvSpPr>
        <p:spPr>
          <a:xfrm>
            <a:off x="512000" y="3450000"/>
            <a:ext cx="3300000" cy="32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6D5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Loans closed</a:t>
            </a:r>
            <a:endParaRPr lang="en-US" sz="1300" dirty="0"/>
          </a:p>
        </p:txBody>
      </p:sp>
      <p:sp>
        <p:nvSpPr>
          <p:cNvPr id="7" name="StatB num"/>
          <p:cNvSpPr/>
          <p:nvPr/>
        </p:nvSpPr>
        <p:spPr>
          <a:xfrm>
            <a:off x="3900000" y="2300000"/>
            <a:ext cx="4400000" cy="11200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$377.5M+</a:t>
            </a:r>
            <a:endParaRPr lang="en-US" sz="5400" dirty="0"/>
          </a:p>
        </p:txBody>
      </p:sp>
      <p:sp>
        <p:nvSpPr>
          <p:cNvPr id="8" name="StatB label"/>
          <p:cNvSpPr/>
          <p:nvPr/>
        </p:nvSpPr>
        <p:spPr>
          <a:xfrm>
            <a:off x="3907000" y="3450000"/>
            <a:ext cx="4400000" cy="32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6D5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funded loan volume</a:t>
            </a:r>
            <a:endParaRPr lang="en-US" sz="1300" dirty="0"/>
          </a:p>
        </p:txBody>
      </p:sp>
      <p:sp>
        <p:nvSpPr>
          <p:cNvPr id="9" name="Checks"/>
          <p:cNvSpPr/>
          <p:nvPr/>
        </p:nvSpPr>
        <p:spPr>
          <a:xfrm>
            <a:off x="8700000" y="2470000"/>
            <a:ext cx="2989080" cy="95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9DC76A"/>
                </a:solidFill>
                <a:latin typeface="Calibri" pitchFamily="34" charset="0"/>
                <a:cs typeface="Calibri" pitchFamily="34" charset="-120"/>
              </a:rPr>
              <a:t xml:space="preserve">✓  </a:t>
            </a:r>
            <a:r>
              <a:rPr lang="en-US" sz="1400" dirty="0">
                <a:solidFill>
                  <a:srgbClr val="C6D5DC"/>
                </a:solidFill>
                <a:latin typeface="Calibri" pitchFamily="34" charset="0"/>
                <a:cs typeface="Calibri" pitchFamily="34" charset="-120"/>
              </a:rPr>
              <a:t>Improved capture rates</a:t>
            </a:r>
          </a:p>
          <a:p>
            <a:pPr marL="0" indent="0">
              <a:spcBef>
                <a:spcPts val="900"/>
              </a:spcBef>
              <a:buNone/>
            </a:pPr>
            <a:r>
              <a:rPr lang="en-US" sz="1400" b="1" dirty="0">
                <a:solidFill>
                  <a:srgbClr val="9DC76A"/>
                </a:solidFill>
                <a:latin typeface="Calibri" pitchFamily="34" charset="0"/>
                <a:cs typeface="Calibri" pitchFamily="34" charset="-120"/>
              </a:rPr>
              <a:t xml:space="preserve">✓  </a:t>
            </a:r>
            <a:r>
              <a:rPr lang="en-US" sz="1400" dirty="0">
                <a:solidFill>
                  <a:srgbClr val="C6D5DC"/>
                </a:solidFill>
                <a:latin typeface="Calibri" pitchFamily="34" charset="0"/>
                <a:cs typeface="Calibri" pitchFamily="34" charset="-120"/>
              </a:rPr>
              <a:t>Streamlined closing timelines</a:t>
            </a:r>
          </a:p>
        </p:txBody>
      </p:sp>
      <p:sp>
        <p:nvSpPr>
          <p:cNvPr id="10" name="divider"/>
          <p:cNvSpPr/>
          <p:nvPr/>
        </p:nvSpPr>
        <p:spPr>
          <a:xfrm>
            <a:off x="502920" y="4080000"/>
            <a:ext cx="11186160" cy="0"/>
          </a:xfrm>
          <a:prstGeom prst="line">
            <a:avLst/>
          </a:prstGeom>
          <a:noFill/>
          <a:ln w="12700">
            <a:solidFill>
              <a:srgbClr val="2C4A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q1bar"/>
          <p:cNvSpPr/>
          <p:nvPr/>
        </p:nvSpPr>
        <p:spPr>
          <a:xfrm>
            <a:off x="502920" y="4400000"/>
            <a:ext cx="42000" cy="720000"/>
          </a:xfrm>
          <a:prstGeom prst="rect">
            <a:avLst/>
          </a:prstGeom>
          <a:solidFill>
            <a:srgbClr val="9DC7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q1"/>
          <p:cNvSpPr/>
          <p:nvPr/>
        </p:nvSpPr>
        <p:spPr>
          <a:xfrm>
            <a:off x="683000" y="4360000"/>
            <a:ext cx="5120000" cy="900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35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“The turnkey experience for our buyers has been seamless — and our customer-service surveys are always highly rated, which is something we value.”</a:t>
            </a:r>
            <a:endParaRPr lang="en-US" sz="1350" i="1" dirty="0"/>
          </a:p>
        </p:txBody>
      </p:sp>
      <p:sp>
        <p:nvSpPr>
          <p:cNvPr id="13" name="q1attr"/>
          <p:cNvSpPr/>
          <p:nvPr/>
        </p:nvSpPr>
        <p:spPr>
          <a:xfrm>
            <a:off x="683000" y="5340000"/>
            <a:ext cx="5120000" cy="27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75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Ryan Engquist — President, Level Homes</a:t>
            </a:r>
            <a:endParaRPr lang="en-US" sz="1050" dirty="0"/>
          </a:p>
        </p:txBody>
      </p:sp>
      <p:sp>
        <p:nvSpPr>
          <p:cNvPr id="14" name="q2bar"/>
          <p:cNvSpPr/>
          <p:nvPr/>
        </p:nvSpPr>
        <p:spPr>
          <a:xfrm>
            <a:off x="6389080" y="4400000"/>
            <a:ext cx="42000" cy="540000"/>
          </a:xfrm>
          <a:prstGeom prst="rect">
            <a:avLst/>
          </a:prstGeom>
          <a:solidFill>
            <a:srgbClr val="9DC7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q2"/>
          <p:cNvSpPr/>
          <p:nvPr/>
        </p:nvSpPr>
        <p:spPr>
          <a:xfrm>
            <a:off x="6569080" y="4360000"/>
            <a:ext cx="5120000" cy="900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35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“One of the biggest things working with GMFS — we know we’re going to get to the closing table.”</a:t>
            </a:r>
            <a:endParaRPr lang="en-US" sz="1350" i="1" dirty="0"/>
          </a:p>
        </p:txBody>
      </p:sp>
      <p:sp>
        <p:nvSpPr>
          <p:cNvPr id="16" name="q2attr"/>
          <p:cNvSpPr/>
          <p:nvPr/>
        </p:nvSpPr>
        <p:spPr>
          <a:xfrm>
            <a:off x="6569080" y="5340000"/>
            <a:ext cx="5120000" cy="27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75A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Jennifer Waguespack — Sales Manager, Level Homes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?>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5879C2D-1972-42D8-B01F-A2E7230CDD96}">
  <we:reference id="wa200010001" version="1.0.0.1" store="en-US" storeType="OMEX"/>
  <we:alternateReferences>
    <we:reference id="wa200010001" version="1.0.0.1" store="wa200010001" storeType="OMEX"/>
  </we:alternateReferences>
  <we:properties>
    <we:property name="claude.fileId" value="&quot;1993bf36-2290-4c13-a563-bd4cab0a008d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1310</TotalTime>
  <Words>706</Words>
  <Application>Microsoft Office PowerPoint</Application>
  <PresentationFormat>Widescreen</PresentationFormat>
  <Paragraphs>98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Tom D'Armond</cp:lastModifiedBy>
  <cp:revision>2</cp:revision>
  <cp:lastPrinted>2026-06-09T13:34:38Z</cp:lastPrinted>
  <dcterms:created xsi:type="dcterms:W3CDTF">2026-06-08T20:22:23Z</dcterms:created>
  <dcterms:modified xsi:type="dcterms:W3CDTF">2026-06-09T18:13:30Z</dcterms:modified>
</cp:coreProperties>
</file>